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/>
    <p:restoredTop sz="94631"/>
  </p:normalViewPr>
  <p:slideViewPr>
    <p:cSldViewPr snapToGrid="0">
      <p:cViewPr>
        <p:scale>
          <a:sx n="85" d="100"/>
          <a:sy n="85" d="100"/>
        </p:scale>
        <p:origin x="174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AA0466A-F30D-FE4A-805F-71545ADDD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DB2409-0A02-1D64-D566-8FD6F2C76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45596-76A6-9F43-A5A8-CDD1A85A005E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E53C79-E243-203A-B1A8-EA14E6F017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EEED48-582C-B2B3-7008-5ECEF0D30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8C1D-F569-7947-B29A-2F3BC49B99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46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7D7E-9144-A54E-8B98-6155893259EF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097D-38E7-9E4C-BD20-183DA4C393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rgbClr val="8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>
            <a:extLst>
              <a:ext uri="{FF2B5EF4-FFF2-40B4-BE49-F238E27FC236}">
                <a16:creationId xmlns:a16="http://schemas.microsoft.com/office/drawing/2014/main" id="{FAE792EF-1915-51DB-BC5D-7B6B6B12829A}"/>
              </a:ext>
            </a:extLst>
          </p:cNvPr>
          <p:cNvSpPr/>
          <p:nvPr userDrawn="1"/>
        </p:nvSpPr>
        <p:spPr>
          <a:xfrm>
            <a:off x="122691" y="0"/>
            <a:ext cx="6471761" cy="6858000"/>
          </a:xfrm>
          <a:custGeom>
            <a:avLst/>
            <a:gdLst/>
            <a:ahLst/>
            <a:cxnLst/>
            <a:rect l="l" t="t" r="r" b="b"/>
            <a:pathLst>
              <a:path w="14155664" h="13701560">
                <a:moveTo>
                  <a:pt x="0" y="0"/>
                </a:moveTo>
                <a:lnTo>
                  <a:pt x="14155664" y="0"/>
                </a:lnTo>
                <a:lnTo>
                  <a:pt x="14155664" y="13701560"/>
                </a:lnTo>
                <a:lnTo>
                  <a:pt x="0" y="13701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CEFC14DD-CC78-BDFF-AFAC-6337272A9F8E}"/>
              </a:ext>
            </a:extLst>
          </p:cNvPr>
          <p:cNvSpPr/>
          <p:nvPr userDrawn="1"/>
        </p:nvSpPr>
        <p:spPr>
          <a:xfrm>
            <a:off x="-1" y="1"/>
            <a:ext cx="6955437" cy="6857999"/>
          </a:xfrm>
          <a:custGeom>
            <a:avLst/>
            <a:gdLst/>
            <a:ahLst/>
            <a:cxnLst/>
            <a:rect l="l" t="t" r="r" b="b"/>
            <a:pathLst>
              <a:path w="8966197" h="13703303">
                <a:moveTo>
                  <a:pt x="0" y="0"/>
                </a:moveTo>
                <a:lnTo>
                  <a:pt x="8966197" y="0"/>
                </a:lnTo>
                <a:lnTo>
                  <a:pt x="8966197" y="13703303"/>
                </a:lnTo>
                <a:lnTo>
                  <a:pt x="0" y="13703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5270AE0-ACAA-F0F5-CC2A-ECB6D88EBD6C}"/>
              </a:ext>
            </a:extLst>
          </p:cNvPr>
          <p:cNvSpPr txBox="1"/>
          <p:nvPr userDrawn="1"/>
        </p:nvSpPr>
        <p:spPr>
          <a:xfrm>
            <a:off x="515309" y="5917982"/>
            <a:ext cx="3883657" cy="462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1600" b="1" dirty="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congress.esgo.org</a:t>
            </a:r>
            <a:endParaRPr lang="en-US" sz="1600" b="1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  <a:cs typeface="Frutiger Bold"/>
              <a:sym typeface="Frutiger Bold"/>
            </a:endParaRPr>
          </a:p>
        </p:txBody>
      </p:sp>
      <p:pic>
        <p:nvPicPr>
          <p:cNvPr id="43" name="Obrázek 42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D9624A86-D5A8-3494-2BBD-D912A623D4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0617" t="28876" r="10283" b="16203"/>
          <a:stretch>
            <a:fillRect/>
          </a:stretch>
        </p:blipFill>
        <p:spPr>
          <a:xfrm>
            <a:off x="515309" y="477327"/>
            <a:ext cx="2937996" cy="71762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BC64F850-55CC-9CAA-7F9C-9D3FBF68B69C}"/>
              </a:ext>
            </a:extLst>
          </p:cNvPr>
          <p:cNvSpPr txBox="1"/>
          <p:nvPr userDrawn="1"/>
        </p:nvSpPr>
        <p:spPr>
          <a:xfrm>
            <a:off x="3708089" y="387611"/>
            <a:ext cx="2306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27th European Congress on </a:t>
            </a:r>
          </a:p>
          <a:p>
            <a:pPr algn="l">
              <a:lnSpc>
                <a:spcPct val="100000"/>
              </a:lnSpc>
            </a:pPr>
            <a:r>
              <a:rPr lang="en-US" sz="1200" b="1" dirty="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Gynaecological</a:t>
            </a:r>
            <a:r>
              <a:rPr lang="en-US" sz="12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 Oncology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FEBRUARY 26–28 | 2026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COPENHAGEN | DENMARK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D989D453-E093-D73D-AC42-8733884F36F9}"/>
              </a:ext>
            </a:extLst>
          </p:cNvPr>
          <p:cNvCxnSpPr>
            <a:cxnSpLocks/>
          </p:cNvCxnSpPr>
          <p:nvPr userDrawn="1"/>
        </p:nvCxnSpPr>
        <p:spPr>
          <a:xfrm>
            <a:off x="3609671" y="444296"/>
            <a:ext cx="0" cy="717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Obrázek 63" descr="Obsah obrázku snímek obrazovky, kostel&#10;&#10;Obsah generovaný pomocí AI může být nesprávný.">
            <a:extLst>
              <a:ext uri="{FF2B5EF4-FFF2-40B4-BE49-F238E27FC236}">
                <a16:creationId xmlns:a16="http://schemas.microsoft.com/office/drawing/2014/main" id="{58425F1D-742C-DBDD-3200-DBEF20C0B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1283262"/>
            <a:ext cx="7772400" cy="5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lay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BD6B50B-A02F-05F0-F0E8-36A56C921915}"/>
              </a:ext>
            </a:extLst>
          </p:cNvPr>
          <p:cNvSpPr/>
          <p:nvPr userDrawn="1"/>
        </p:nvSpPr>
        <p:spPr>
          <a:xfrm>
            <a:off x="0" y="-23813"/>
            <a:ext cx="12192000" cy="6881813"/>
          </a:xfrm>
          <a:custGeom>
            <a:avLst/>
            <a:gdLst/>
            <a:ahLst/>
            <a:cxnLst/>
            <a:rect l="l" t="t" r="r" b="b"/>
            <a:pathLst>
              <a:path w="24384000" h="13763625">
                <a:moveTo>
                  <a:pt x="0" y="0"/>
                </a:moveTo>
                <a:lnTo>
                  <a:pt x="24384000" y="0"/>
                </a:lnTo>
                <a:lnTo>
                  <a:pt x="24384000" y="13763624"/>
                </a:lnTo>
                <a:lnTo>
                  <a:pt x="0" y="13763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11" name="Obrázek 10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1F1DC09A-89FF-1364-CB7E-293A4513B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  <p:pic>
        <p:nvPicPr>
          <p:cNvPr id="12" name="Obrázek 11" descr="Obsah obrázku Barevnost, Obdélník, snímek obrazovky, Vínově červená&#10;&#10;Obsah generovaný pomocí AI může být nesprávný.">
            <a:extLst>
              <a:ext uri="{FF2B5EF4-FFF2-40B4-BE49-F238E27FC236}">
                <a16:creationId xmlns:a16="http://schemas.microsoft.com/office/drawing/2014/main" id="{FE9D4CB7-2509-A169-D4EC-0BCA058B4A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52" y="203699"/>
            <a:ext cx="6825498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laration of interes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03F5E3FE-A8DA-D333-A0DE-E1A1FCE3E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50EE4015-10C9-3D80-C8A9-35DEE9416DCF}"/>
              </a:ext>
            </a:extLst>
          </p:cNvPr>
          <p:cNvSpPr/>
          <p:nvPr userDrawn="1"/>
        </p:nvSpPr>
        <p:spPr>
          <a:xfrm>
            <a:off x="0" y="0"/>
            <a:ext cx="12192000" cy="2383436"/>
          </a:xfrm>
          <a:custGeom>
            <a:avLst/>
            <a:gdLst/>
            <a:ahLst/>
            <a:cxnLst/>
            <a:rect l="l" t="t" r="r" b="b"/>
            <a:pathLst>
              <a:path w="13264896" h="2476500">
                <a:moveTo>
                  <a:pt x="0" y="0"/>
                </a:moveTo>
                <a:lnTo>
                  <a:pt x="13264896" y="0"/>
                </a:lnTo>
                <a:lnTo>
                  <a:pt x="13264896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4" t="-14203" r="-815" b="19819"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2" name="Obrázek 11" descr="Obsah obrázku Barevnost, Obdélník, snímek obrazovky, Vínově červená&#10;&#10;Obsah generovaný pomocí AI může být nesprávný.">
            <a:extLst>
              <a:ext uri="{FF2B5EF4-FFF2-40B4-BE49-F238E27FC236}">
                <a16:creationId xmlns:a16="http://schemas.microsoft.com/office/drawing/2014/main" id="{5AD0E9F9-D097-C0A6-7AF3-CFD94E7BCB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52" y="203699"/>
            <a:ext cx="6825498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E5EAC5E4-3048-7ACB-4F30-025FADE6D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AB19ED6D-1628-7D8B-2C7C-4502FDDECD84}"/>
              </a:ext>
            </a:extLst>
          </p:cNvPr>
          <p:cNvSpPr/>
          <p:nvPr userDrawn="1"/>
        </p:nvSpPr>
        <p:spPr>
          <a:xfrm>
            <a:off x="5029200" y="-2"/>
            <a:ext cx="7162800" cy="6858002"/>
          </a:xfrm>
          <a:custGeom>
            <a:avLst/>
            <a:gdLst/>
            <a:ahLst/>
            <a:cxnLst/>
            <a:rect l="l" t="t" r="r" b="b"/>
            <a:pathLst>
              <a:path w="14185897" h="13716000">
                <a:moveTo>
                  <a:pt x="0" y="0"/>
                </a:moveTo>
                <a:lnTo>
                  <a:pt x="14185897" y="0"/>
                </a:lnTo>
                <a:lnTo>
                  <a:pt x="14185897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" b="-116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8CCD94B-E21F-6A28-F1C4-C4968FCDCF6C}"/>
              </a:ext>
            </a:extLst>
          </p:cNvPr>
          <p:cNvSpPr/>
          <p:nvPr userDrawn="1"/>
        </p:nvSpPr>
        <p:spPr>
          <a:xfrm>
            <a:off x="-119921" y="0"/>
            <a:ext cx="9403308" cy="6858000"/>
          </a:xfrm>
          <a:custGeom>
            <a:avLst/>
            <a:gdLst/>
            <a:ahLst/>
            <a:cxnLst/>
            <a:rect l="l" t="t" r="r" b="b"/>
            <a:pathLst>
              <a:path w="15590758" h="13842997">
                <a:moveTo>
                  <a:pt x="0" y="0"/>
                </a:moveTo>
                <a:lnTo>
                  <a:pt x="15590758" y="0"/>
                </a:lnTo>
                <a:lnTo>
                  <a:pt x="15590758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44" b="-3482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098D2E1-C680-95E7-A05C-5E4BF140179A}"/>
              </a:ext>
            </a:extLst>
          </p:cNvPr>
          <p:cNvSpPr/>
          <p:nvPr userDrawn="1"/>
        </p:nvSpPr>
        <p:spPr>
          <a:xfrm>
            <a:off x="635898" y="0"/>
            <a:ext cx="7086494" cy="6858000"/>
          </a:xfrm>
          <a:custGeom>
            <a:avLst/>
            <a:gdLst/>
            <a:ahLst/>
            <a:cxnLst/>
            <a:rect l="l" t="t" r="r" b="b"/>
            <a:pathLst>
              <a:path w="8966197" h="13703303">
                <a:moveTo>
                  <a:pt x="0" y="0"/>
                </a:moveTo>
                <a:lnTo>
                  <a:pt x="8966197" y="0"/>
                </a:lnTo>
                <a:lnTo>
                  <a:pt x="8966197" y="13703303"/>
                </a:lnTo>
                <a:lnTo>
                  <a:pt x="0" y="137033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44" b="-3482"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938C3104-F510-D829-C8A3-BAAA1638D5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0617" t="28876" r="10283" b="16203"/>
          <a:stretch>
            <a:fillRect/>
          </a:stretch>
        </p:blipFill>
        <p:spPr>
          <a:xfrm>
            <a:off x="515309" y="477327"/>
            <a:ext cx="2937996" cy="71762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8CF739D-22D6-5F90-DD80-B76F1CD5DE83}"/>
              </a:ext>
            </a:extLst>
          </p:cNvPr>
          <p:cNvCxnSpPr>
            <a:cxnSpLocks/>
          </p:cNvCxnSpPr>
          <p:nvPr userDrawn="1"/>
        </p:nvCxnSpPr>
        <p:spPr>
          <a:xfrm>
            <a:off x="3609671" y="444296"/>
            <a:ext cx="0" cy="717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9D8CAB2-DA8C-C308-72AC-2168B33B9C54}"/>
              </a:ext>
            </a:extLst>
          </p:cNvPr>
          <p:cNvSpPr txBox="1"/>
          <p:nvPr userDrawn="1"/>
        </p:nvSpPr>
        <p:spPr>
          <a:xfrm>
            <a:off x="3708089" y="387611"/>
            <a:ext cx="2306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27th European Congress on </a:t>
            </a:r>
          </a:p>
          <a:p>
            <a:pPr algn="l">
              <a:lnSpc>
                <a:spcPct val="100000"/>
              </a:lnSpc>
            </a:pPr>
            <a:r>
              <a:rPr lang="en-US" sz="1200" b="1" dirty="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Gynaecological</a:t>
            </a:r>
            <a:r>
              <a:rPr lang="en-US" sz="12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 Oncology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FEBRUARY 26–28 | 2026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COPENHAGEN | DENMARK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AE32D-7DBD-1722-8CA8-7AB0365700A6}"/>
              </a:ext>
            </a:extLst>
          </p:cNvPr>
          <p:cNvSpPr txBox="1"/>
          <p:nvPr userDrawn="1"/>
        </p:nvSpPr>
        <p:spPr>
          <a:xfrm>
            <a:off x="515309" y="5917982"/>
            <a:ext cx="3883657" cy="462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1600" b="1" dirty="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Bold"/>
                <a:sym typeface="Frutiger Bold"/>
              </a:rPr>
              <a:t>congress.esgo.org</a:t>
            </a:r>
            <a:endParaRPr lang="en-US" sz="1600" b="1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  <a:cs typeface="Frutiger Bold"/>
              <a:sym typeface="Frutiger Bold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09931D82-B8ED-FAC1-2785-E438D8367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22" y="253510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cs-CZ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483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28B17E-3FFA-A65A-4C12-318BA013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AB0FB-7D3A-B338-78A9-13939077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57AB31-9A6F-F69C-F646-1ECB95A78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664BC-9D03-2648-9F63-8F4D05675524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09481E-D2C5-7403-E6E3-030AA096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27832-3FAE-5A48-15A8-F7D3499F8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F8D6A-5F41-CE43-82A1-27641263F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BF913-4DB8-2838-F63B-33B4481598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1361" y="2235200"/>
            <a:ext cx="5554639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PRESENTATION TITLE GOES HERE</a:t>
            </a:r>
            <a:br>
              <a:rPr lang="en-US" sz="18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</a:br>
            <a:r>
              <a:rPr lang="en-US" sz="20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PRESENTATION SUB-TITLE GOES HERE</a:t>
            </a:r>
            <a:br>
              <a:rPr lang="en-US" sz="20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</a:br>
            <a:r>
              <a:rPr lang="en-US" sz="200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DATE/NAME</a:t>
            </a:r>
          </a:p>
        </p:txBody>
      </p:sp>
    </p:spTree>
    <p:extLst>
      <p:ext uri="{BB962C8B-B14F-4D97-AF65-F5344CB8AC3E}">
        <p14:creationId xmlns:p14="http://schemas.microsoft.com/office/powerpoint/2010/main" val="8634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E19A3-3466-82BA-6DA6-40B6AE98D6FB}"/>
              </a:ext>
            </a:extLst>
          </p:cNvPr>
          <p:cNvSpPr txBox="1">
            <a:spLocks/>
          </p:cNvSpPr>
          <p:nvPr/>
        </p:nvSpPr>
        <p:spPr>
          <a:xfrm>
            <a:off x="650543" y="365456"/>
            <a:ext cx="3361899" cy="480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000" b="1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  <a:cs typeface="Frutiger Light"/>
              <a:sym typeface="Frutiger Light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D3F23A7-46C0-9668-416F-652C66A010F7}"/>
              </a:ext>
            </a:extLst>
          </p:cNvPr>
          <p:cNvSpPr txBox="1">
            <a:spLocks/>
          </p:cNvSpPr>
          <p:nvPr/>
        </p:nvSpPr>
        <p:spPr>
          <a:xfrm>
            <a:off x="650542" y="624764"/>
            <a:ext cx="5873087" cy="480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INTERLAYER TITLE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33798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E5D5393-3E09-052E-F483-749C94E6393A}"/>
              </a:ext>
            </a:extLst>
          </p:cNvPr>
          <p:cNvSpPr txBox="1">
            <a:spLocks/>
          </p:cNvSpPr>
          <p:nvPr/>
        </p:nvSpPr>
        <p:spPr>
          <a:xfrm>
            <a:off x="650542" y="624764"/>
            <a:ext cx="5873087" cy="480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DECLARATION OF INTERESTS GOES HERE</a:t>
            </a:r>
          </a:p>
        </p:txBody>
      </p:sp>
    </p:spTree>
    <p:extLst>
      <p:ext uri="{BB962C8B-B14F-4D97-AF65-F5344CB8AC3E}">
        <p14:creationId xmlns:p14="http://schemas.microsoft.com/office/powerpoint/2010/main" val="18970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CD1B-1978-337F-4948-9A99E304B8FC}"/>
              </a:ext>
            </a:extLst>
          </p:cNvPr>
          <p:cNvSpPr txBox="1">
            <a:spLocks/>
          </p:cNvSpPr>
          <p:nvPr/>
        </p:nvSpPr>
        <p:spPr>
          <a:xfrm>
            <a:off x="650542" y="624764"/>
            <a:ext cx="5873087" cy="480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8A0004"/>
                </a:solidFill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FIRST LINE OF HEADLINE GOES HERE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72A929D-6D75-5D0E-C4AB-41858C3023F0}"/>
              </a:ext>
            </a:extLst>
          </p:cNvPr>
          <p:cNvSpPr txBox="1">
            <a:spLocks/>
          </p:cNvSpPr>
          <p:nvPr/>
        </p:nvSpPr>
        <p:spPr>
          <a:xfrm>
            <a:off x="650542" y="1268483"/>
            <a:ext cx="4262651" cy="480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Inter" panose="02000503000000020004" pitchFamily="2" charset="0"/>
                <a:ea typeface="Inter" panose="02000503000000020004" pitchFamily="2" charset="0"/>
                <a:cs typeface="Frutiger Light"/>
                <a:sym typeface="Frutiger Light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1104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B2904-2E9C-29CE-4D8A-98348B35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590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ESGO">
      <a:dk1>
        <a:srgbClr val="4F4F4F"/>
      </a:dk1>
      <a:lt1>
        <a:srgbClr val="FFFFFF"/>
      </a:lt1>
      <a:dk2>
        <a:srgbClr val="F19202"/>
      </a:dk2>
      <a:lt2>
        <a:srgbClr val="C00B24"/>
      </a:lt2>
      <a:accent1>
        <a:srgbClr val="CD5050"/>
      </a:accent1>
      <a:accent2>
        <a:srgbClr val="E97132"/>
      </a:accent2>
      <a:accent3>
        <a:srgbClr val="2B558B"/>
      </a:accent3>
      <a:accent4>
        <a:srgbClr val="005C6B"/>
      </a:accent4>
      <a:accent5>
        <a:srgbClr val="017A86"/>
      </a:accent5>
      <a:accent6>
        <a:srgbClr val="F9A416"/>
      </a:accent6>
      <a:hlink>
        <a:srgbClr val="F75E03"/>
      </a:hlink>
      <a:folHlink>
        <a:srgbClr val="D5353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</Words>
  <Application>Microsoft Macintosh PowerPoint</Application>
  <PresentationFormat>Širokoúhlá obrazovka</PresentationFormat>
  <Paragraphs>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Inter</vt:lpstr>
      <vt:lpstr>Motiv Office</vt:lpstr>
      <vt:lpstr>PRESENTATION TITLE GOES HERE PRESENTATION SUB-TITLE GOES HERE DATE/NAME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Esgo Prague</dc:creator>
  <cp:lastModifiedBy>Esgo Prague</cp:lastModifiedBy>
  <cp:revision>3</cp:revision>
  <dcterms:created xsi:type="dcterms:W3CDTF">2026-01-19T10:55:14Z</dcterms:created>
  <dcterms:modified xsi:type="dcterms:W3CDTF">2026-01-19T11:42:46Z</dcterms:modified>
</cp:coreProperties>
</file>